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6" r:id="rId10"/>
    <p:sldId id="267" r:id="rId11"/>
    <p:sldId id="272" r:id="rId12"/>
    <p:sldId id="273" r:id="rId13"/>
    <p:sldId id="274" r:id="rId14"/>
    <p:sldId id="275" r:id="rId15"/>
    <p:sldId id="276" r:id="rId16"/>
    <p:sldId id="269" r:id="rId17"/>
    <p:sldId id="270" r:id="rId18"/>
    <p:sldId id="271" r:id="rId19"/>
    <p:sldId id="268" r:id="rId20"/>
    <p:sldId id="277" r:id="rId21"/>
    <p:sldId id="278" r:id="rId22"/>
    <p:sldId id="295" r:id="rId23"/>
    <p:sldId id="279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96" r:id="rId32"/>
    <p:sldId id="288" r:id="rId33"/>
    <p:sldId id="289" r:id="rId34"/>
    <p:sldId id="297" r:id="rId35"/>
    <p:sldId id="290" r:id="rId36"/>
    <p:sldId id="291" r:id="rId37"/>
    <p:sldId id="292" r:id="rId38"/>
    <p:sldId id="293" r:id="rId39"/>
    <p:sldId id="294" r:id="rId40"/>
    <p:sldId id="264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2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1/30/2018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1/30/2018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1/30/2018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1/30/2018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1/30/2018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1/30/2018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1/30/2018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pPr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localhost:49597/DVDSwap/App_Data/dvd.mdb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163855-A0AA-492E-BF13-95B17AA077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Securing the Channel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D9971D1-6710-4F7C-8068-570C3247BA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7098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0FAE31-A365-453A-85E8-2F2642E48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Selecting Passwords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EF67008-125B-42DD-8C3E-47FDF8616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 tend to select passwords based on something we can remember. This is only natural.</a:t>
            </a:r>
          </a:p>
          <a:p>
            <a:r>
              <a:rPr lang="en-GB" dirty="0"/>
              <a:t>By people knowing more about us, it allows our passwords to be guessed easier.</a:t>
            </a:r>
          </a:p>
          <a:p>
            <a:endParaRPr lang="en-GB" dirty="0"/>
          </a:p>
          <a:p>
            <a:r>
              <a:rPr lang="en-GB" dirty="0"/>
              <a:t>Guess the password?</a:t>
            </a:r>
          </a:p>
          <a:p>
            <a:r>
              <a:rPr lang="en-GB" dirty="0"/>
              <a:t>T _ _ _ _ S</a:t>
            </a:r>
          </a:p>
          <a:p>
            <a:endParaRPr lang="en-GB" dirty="0"/>
          </a:p>
          <a:p>
            <a:r>
              <a:rPr lang="en-GB" dirty="0"/>
              <a:t>Developers can only protect the users so much.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56849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E9009D-59BE-411F-A1E0-DD768FF8D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Login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D23B30F-133E-40AA-8F48-47EE7744B0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The most obvious form of authentication is with the use of a login form.</a:t>
            </a:r>
          </a:p>
          <a:p>
            <a:r>
              <a:rPr lang="en-GB" dirty="0"/>
              <a:t>The user is usually identified by either an email address/ username and password.</a:t>
            </a:r>
          </a:p>
          <a:p>
            <a:r>
              <a:rPr lang="en-GB" dirty="0"/>
              <a:t>In this case…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A simple method of securing the password is by hiding each character by an asterisk.</a:t>
            </a:r>
          </a:p>
          <a:p>
            <a:r>
              <a:rPr lang="en-GB" dirty="0"/>
              <a:t>This prevents the use of shoulder surfing.</a:t>
            </a:r>
          </a:p>
          <a:p>
            <a:r>
              <a:rPr lang="en-GB" dirty="0"/>
              <a:t>Even without insider knowledge the potential of guessing passwords is still possible.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ECEFBEB-2692-43A2-830B-4D28FDCB3858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2329" y="2920863"/>
            <a:ext cx="1865630" cy="1400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0645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1F90FB-7BA3-4BDD-9991-4A792C5C1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Dictionary Attacks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E6B64EA-6CE5-447A-949E-039C37EC1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This is pretty much what it sounds like.</a:t>
            </a:r>
          </a:p>
          <a:p>
            <a:r>
              <a:rPr lang="en-GB" dirty="0"/>
              <a:t>It makes use of a dictionary and attempts each password on a valid username in the hopes one of them is correct.</a:t>
            </a:r>
          </a:p>
          <a:p>
            <a:r>
              <a:rPr lang="en-GB" dirty="0"/>
              <a:t>You would be surprised how many people have a very common password.</a:t>
            </a:r>
          </a:p>
          <a:p>
            <a:r>
              <a:rPr lang="en-GB" dirty="0"/>
              <a:t>Kali contains a password file called rockyou.txt and contains 9,606,665 passwords. That’s a lot…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B318CBA-D26F-444E-8CD3-192367B9022B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49853" y="3950988"/>
            <a:ext cx="1633671" cy="2297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79802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029D27-741A-4CCC-B83E-E2F2A3860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Brute force attack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174F85A-8CE1-4888-9533-72B3E5AA0B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Dictionary attack is a type of brute force as it tries each password in order until the correct one is found.</a:t>
            </a:r>
          </a:p>
          <a:p>
            <a:r>
              <a:rPr lang="en-GB" dirty="0"/>
              <a:t>If we know the length of the password we can create different combinations of characters until the password is found.</a:t>
            </a:r>
          </a:p>
          <a:p>
            <a:r>
              <a:rPr lang="en-GB" dirty="0"/>
              <a:t>If the password was ‘CC’ all we know it is two characters long.</a:t>
            </a:r>
          </a:p>
          <a:p>
            <a:r>
              <a:rPr lang="en-GB" dirty="0"/>
              <a:t>We would cycle through:-</a:t>
            </a:r>
          </a:p>
          <a:p>
            <a:pPr lvl="1"/>
            <a:r>
              <a:rPr lang="en-GB" dirty="0"/>
              <a:t>AA, AB, BA, BB, BC, CB, CC</a:t>
            </a:r>
          </a:p>
          <a:p>
            <a:pPr lvl="1"/>
            <a:r>
              <a:rPr lang="en-GB" dirty="0"/>
              <a:t>Until we got the correct one.</a:t>
            </a:r>
          </a:p>
          <a:p>
            <a:pPr lvl="1"/>
            <a:r>
              <a:rPr lang="en-GB" dirty="0"/>
              <a:t>Longer the password the longer it would take to crack.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34713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E131CA-94A0-4F64-B11F-D38B44972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Password Protection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C5819D7-3B9C-490A-AE8A-96DB631E76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So how can we increase the password security?</a:t>
            </a:r>
          </a:p>
          <a:p>
            <a:pPr lvl="1"/>
            <a:r>
              <a:rPr lang="en-GB" dirty="0"/>
              <a:t>Developer:</a:t>
            </a:r>
          </a:p>
          <a:p>
            <a:pPr lvl="2"/>
            <a:r>
              <a:rPr lang="en-GB" dirty="0"/>
              <a:t>Set Required Password length</a:t>
            </a:r>
          </a:p>
          <a:p>
            <a:pPr lvl="2"/>
            <a:r>
              <a:rPr lang="en-GB" dirty="0"/>
              <a:t>Set required characters for password</a:t>
            </a:r>
          </a:p>
          <a:p>
            <a:pPr lvl="2"/>
            <a:r>
              <a:rPr lang="en-GB" dirty="0"/>
              <a:t>Prevent too many login requests</a:t>
            </a:r>
          </a:p>
          <a:p>
            <a:pPr lvl="2"/>
            <a:r>
              <a:rPr lang="en-GB" dirty="0"/>
              <a:t>Password expiration</a:t>
            </a:r>
          </a:p>
          <a:p>
            <a:pPr lvl="1"/>
            <a:r>
              <a:rPr lang="en-GB" dirty="0"/>
              <a:t>Users:</a:t>
            </a:r>
          </a:p>
          <a:p>
            <a:pPr lvl="2"/>
            <a:r>
              <a:rPr lang="en-GB" dirty="0"/>
              <a:t>Educate Users on password creation</a:t>
            </a:r>
          </a:p>
          <a:p>
            <a:pPr lvl="3" fontAlgn="base"/>
            <a:r>
              <a:rPr lang="en-GB" dirty="0"/>
              <a:t>Longer passwords</a:t>
            </a:r>
          </a:p>
          <a:p>
            <a:pPr lvl="3" fontAlgn="base"/>
            <a:r>
              <a:rPr lang="en-GB" dirty="0"/>
              <a:t>Letters (Uppercase and Lowercase)</a:t>
            </a:r>
          </a:p>
          <a:p>
            <a:pPr lvl="3" fontAlgn="base"/>
            <a:r>
              <a:rPr lang="en-GB" dirty="0"/>
              <a:t>Numbers</a:t>
            </a:r>
          </a:p>
          <a:p>
            <a:pPr lvl="3" fontAlgn="base"/>
            <a:r>
              <a:rPr lang="en-GB" dirty="0"/>
              <a:t>Symbols</a:t>
            </a:r>
          </a:p>
          <a:p>
            <a:pPr lvl="3" fontAlgn="base"/>
            <a:r>
              <a:rPr lang="en-GB" dirty="0"/>
              <a:t>Spaces (if applicable)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91560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C3F06F-93B2-4D55-AE9C-824434F36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Password Prefix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375B4E-2FFF-415E-AB6A-F6C62AE52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good method to adopt is the use of prefix passwords.</a:t>
            </a:r>
          </a:p>
          <a:p>
            <a:r>
              <a:rPr lang="en-GB" dirty="0"/>
              <a:t>This is where you have a set password that you use such as JL67%ghR89()</a:t>
            </a:r>
          </a:p>
          <a:p>
            <a:r>
              <a:rPr lang="en-GB" dirty="0"/>
              <a:t>This is then modified to adopt the website you are on.</a:t>
            </a:r>
          </a:p>
          <a:p>
            <a:r>
              <a:rPr lang="en-GB" dirty="0"/>
              <a:t>E.g. </a:t>
            </a:r>
          </a:p>
          <a:p>
            <a:pPr lvl="1"/>
            <a:r>
              <a:rPr lang="en-GB" dirty="0"/>
              <a:t>JL67%ghR89(</a:t>
            </a:r>
            <a:r>
              <a:rPr lang="en-GB" dirty="0" err="1"/>
              <a:t>facebook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JL67%ghR89(</a:t>
            </a:r>
            <a:r>
              <a:rPr lang="en-GB" dirty="0" err="1"/>
              <a:t>youtube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JL67%ghR89(twitter)</a:t>
            </a:r>
          </a:p>
          <a:p>
            <a:r>
              <a:rPr lang="en-GB" dirty="0"/>
              <a:t>This way your passwords are different to every site. As a lot of people use the same password.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35560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A3AB9C-7668-482C-ADC3-5D5F66AA0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Choosing a strong password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1CD4F2-6D90-495B-94CE-B94DD0165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GB" dirty="0"/>
              <a:t>Line from favourite song.</a:t>
            </a:r>
          </a:p>
          <a:p>
            <a:pPr lvl="1" fontAlgn="base"/>
            <a:r>
              <a:rPr lang="en-GB" dirty="0"/>
              <a:t>Iw2BF()</a:t>
            </a:r>
            <a:r>
              <a:rPr lang="en-GB" dirty="0" err="1"/>
              <a:t>Fm&amp;Q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81135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B5B373-2511-4B66-B5C1-CD5A8B618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Choosing a strong password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E6D5C28-2B9F-4976-844F-AA0602D65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GB" dirty="0"/>
              <a:t>Line from favourite song.</a:t>
            </a:r>
          </a:p>
          <a:p>
            <a:pPr lvl="1" fontAlgn="base"/>
            <a:r>
              <a:rPr lang="en-GB" dirty="0"/>
              <a:t>Iw2BF()</a:t>
            </a:r>
            <a:r>
              <a:rPr lang="en-GB" dirty="0" err="1"/>
              <a:t>Fm&amp;Q</a:t>
            </a:r>
            <a:endParaRPr lang="en-GB" dirty="0"/>
          </a:p>
          <a:p>
            <a:pPr lvl="2" fontAlgn="base"/>
            <a:r>
              <a:rPr lang="en-GB" dirty="0"/>
              <a:t>I want to break free - Freddie Mercury and Queen</a:t>
            </a:r>
          </a:p>
          <a:p>
            <a:pPr fontAlgn="base"/>
            <a:r>
              <a:rPr lang="en-GB" dirty="0"/>
              <a:t>Line from favourite movie.</a:t>
            </a:r>
          </a:p>
          <a:p>
            <a:pPr lvl="1" fontAlgn="base"/>
            <a:r>
              <a:rPr lang="en-GB" dirty="0" err="1"/>
              <a:t>WaFtS?C_Sp&amp;nF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56194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6AFF46-2EFF-481F-8083-5DDCDA569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Choosing a strong password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F0135F-02EA-430E-998E-36FD9EC84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GB" dirty="0"/>
              <a:t>Line from favourite song.</a:t>
            </a:r>
          </a:p>
          <a:p>
            <a:pPr lvl="1" fontAlgn="base"/>
            <a:r>
              <a:rPr lang="en-GB" dirty="0"/>
              <a:t>Iw2BF()</a:t>
            </a:r>
            <a:r>
              <a:rPr lang="en-GB" dirty="0" err="1"/>
              <a:t>Fm&amp;Q</a:t>
            </a:r>
            <a:endParaRPr lang="en-GB" dirty="0"/>
          </a:p>
          <a:p>
            <a:pPr lvl="2" fontAlgn="base"/>
            <a:r>
              <a:rPr lang="en-GB" dirty="0"/>
              <a:t>I want to break free - Freddie Mercury and Queen</a:t>
            </a:r>
          </a:p>
          <a:p>
            <a:pPr fontAlgn="base"/>
            <a:r>
              <a:rPr lang="en-GB" dirty="0"/>
              <a:t>Line from favourite movie.</a:t>
            </a:r>
          </a:p>
          <a:p>
            <a:pPr lvl="1" fontAlgn="base"/>
            <a:r>
              <a:rPr lang="en-GB" dirty="0" err="1"/>
              <a:t>WaFtS?C_Sp&amp;nF</a:t>
            </a:r>
            <a:endParaRPr lang="en-GB" dirty="0"/>
          </a:p>
          <a:p>
            <a:pPr lvl="2" fontAlgn="base"/>
            <a:r>
              <a:rPr lang="en-GB" dirty="0"/>
              <a:t>Want anything from the shop? Cornetto -  Simon </a:t>
            </a:r>
            <a:r>
              <a:rPr lang="en-GB" dirty="0" err="1"/>
              <a:t>Pegg</a:t>
            </a:r>
            <a:r>
              <a:rPr lang="en-GB" dirty="0"/>
              <a:t> &amp; Nick Frost</a:t>
            </a:r>
          </a:p>
          <a:p>
            <a:pPr lvl="1" fontAlgn="base"/>
            <a:r>
              <a:rPr lang="en-GB" dirty="0"/>
              <a:t>YkNJS_W1c-G0t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097787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1A03B3-336D-4854-9818-BFA48C72D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Choosing a strong password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9C19BD-3D87-40C7-80A2-45D0613FF9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GB" dirty="0"/>
              <a:t>Line from favourite song.</a:t>
            </a:r>
          </a:p>
          <a:p>
            <a:pPr lvl="1" fontAlgn="base"/>
            <a:r>
              <a:rPr lang="en-GB" dirty="0"/>
              <a:t>Iw2BF()</a:t>
            </a:r>
            <a:r>
              <a:rPr lang="en-GB" dirty="0" err="1"/>
              <a:t>Fm&amp;Q</a:t>
            </a:r>
            <a:endParaRPr lang="en-GB" dirty="0"/>
          </a:p>
          <a:p>
            <a:pPr lvl="2" fontAlgn="base"/>
            <a:r>
              <a:rPr lang="en-GB" dirty="0"/>
              <a:t>I want to break free - Freddie Mercury and Queen</a:t>
            </a:r>
          </a:p>
          <a:p>
            <a:pPr fontAlgn="base"/>
            <a:r>
              <a:rPr lang="en-GB" dirty="0"/>
              <a:t>Line from favourite movie.</a:t>
            </a:r>
          </a:p>
          <a:p>
            <a:pPr lvl="1" fontAlgn="base"/>
            <a:r>
              <a:rPr lang="en-GB" dirty="0" err="1"/>
              <a:t>WaFtS?C_Sp&amp;nF</a:t>
            </a:r>
            <a:endParaRPr lang="en-GB" dirty="0"/>
          </a:p>
          <a:p>
            <a:pPr lvl="2" fontAlgn="base"/>
            <a:r>
              <a:rPr lang="en-GB" dirty="0"/>
              <a:t>Want anything from the shop? Cornetto -  Simon </a:t>
            </a:r>
            <a:r>
              <a:rPr lang="en-GB" dirty="0" err="1"/>
              <a:t>Pegg</a:t>
            </a:r>
            <a:r>
              <a:rPr lang="en-GB" dirty="0"/>
              <a:t> &amp; Nick Frost</a:t>
            </a:r>
          </a:p>
          <a:p>
            <a:pPr lvl="1" fontAlgn="base"/>
            <a:r>
              <a:rPr lang="en-GB" dirty="0"/>
              <a:t>YkNJS_W1c-G0t</a:t>
            </a:r>
          </a:p>
          <a:p>
            <a:pPr lvl="2" fontAlgn="base"/>
            <a:r>
              <a:rPr lang="en-GB" dirty="0"/>
              <a:t>You know nothing, Jon </a:t>
            </a:r>
            <a:r>
              <a:rPr lang="en-GB" dirty="0" err="1"/>
              <a:t>Snow_Winter</a:t>
            </a:r>
            <a:r>
              <a:rPr lang="en-GB" dirty="0"/>
              <a:t> is coming - Game of Thrones</a:t>
            </a:r>
          </a:p>
          <a:p>
            <a:pPr lvl="2" fontAlgn="base"/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79784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99EADA-3C1F-4839-9720-9CC6C9276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DD85FB-6C2F-4C77-81B2-F8C926A04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Security Breaches</a:t>
            </a:r>
          </a:p>
          <a:p>
            <a:r>
              <a:rPr lang="en-GB" dirty="0"/>
              <a:t>Security Considerations</a:t>
            </a:r>
          </a:p>
          <a:p>
            <a:r>
              <a:rPr lang="en-GB" dirty="0"/>
              <a:t>Types of Attacks</a:t>
            </a:r>
          </a:p>
          <a:p>
            <a:r>
              <a:rPr lang="en-GB" dirty="0"/>
              <a:t>Social Engineering</a:t>
            </a:r>
          </a:p>
          <a:p>
            <a:r>
              <a:rPr lang="en-GB" dirty="0"/>
              <a:t>Brute Force Attacks</a:t>
            </a:r>
          </a:p>
          <a:p>
            <a:r>
              <a:rPr lang="en-GB" dirty="0"/>
              <a:t>Password Protection</a:t>
            </a:r>
          </a:p>
          <a:p>
            <a:r>
              <a:rPr lang="en-GB" dirty="0"/>
              <a:t>Choosing a strong password</a:t>
            </a:r>
          </a:p>
          <a:p>
            <a:r>
              <a:rPr lang="en-GB" dirty="0"/>
              <a:t>Login Systems</a:t>
            </a:r>
          </a:p>
          <a:p>
            <a:r>
              <a:rPr lang="en-GB" dirty="0"/>
              <a:t>Password storage security</a:t>
            </a:r>
          </a:p>
          <a:p>
            <a:r>
              <a:rPr lang="en-GB" dirty="0"/>
              <a:t>Encryption and Hashing</a:t>
            </a:r>
          </a:p>
          <a:p>
            <a:r>
              <a:rPr lang="en-GB" dirty="0"/>
              <a:t>Firewalls</a:t>
            </a:r>
          </a:p>
          <a:p>
            <a:r>
              <a:rPr lang="en-GB" dirty="0"/>
              <a:t>IP Filtering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617495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F216E9-1FDB-4CC9-8001-D11D46188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Writing login systems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D0ADA5-8FFD-4082-88B3-1BCCAE952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When creating login systems we can use various options…</a:t>
            </a:r>
          </a:p>
          <a:p>
            <a:pPr lvl="1"/>
            <a:r>
              <a:rPr lang="en-GB" dirty="0"/>
              <a:t>We can use an off the shelf security solution</a:t>
            </a:r>
            <a:endParaRPr lang="en-US" dirty="0"/>
          </a:p>
          <a:p>
            <a:pPr lvl="1"/>
            <a:r>
              <a:rPr lang="en-GB" dirty="0"/>
              <a:t>We can create our own</a:t>
            </a:r>
          </a:p>
          <a:p>
            <a:r>
              <a:rPr lang="en-GB" dirty="0"/>
              <a:t>Examples of off the shelf security solutions are:-</a:t>
            </a:r>
          </a:p>
          <a:p>
            <a:pPr lvl="1"/>
            <a:r>
              <a:rPr lang="en-GB" dirty="0"/>
              <a:t>Windows Authentication</a:t>
            </a:r>
          </a:p>
          <a:p>
            <a:pPr lvl="1"/>
            <a:r>
              <a:rPr lang="en-GB" dirty="0"/>
              <a:t>Forms Authentication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065619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86A4D6-94E4-46AA-9183-A976AB57F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Windows Authentication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16280E5-AD9B-45DA-90BB-B1EC77156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This makes use of groups and users set up on the windows machine that the web application is running from.</a:t>
            </a:r>
          </a:p>
          <a:p>
            <a:r>
              <a:rPr lang="en-GB" dirty="0"/>
              <a:t>In order to add new users it must be done by an administrator of the machine.</a:t>
            </a:r>
          </a:p>
          <a:p>
            <a:r>
              <a:rPr lang="en-GB" dirty="0"/>
              <a:t>This is useful if it is local but not for a web application as you could see why.</a:t>
            </a:r>
          </a:p>
          <a:p>
            <a:r>
              <a:rPr lang="en-GB" dirty="0"/>
              <a:t>Most web application have a page that allows the user to create an account.</a:t>
            </a:r>
          </a:p>
          <a:p>
            <a:r>
              <a:rPr lang="en-GB" dirty="0"/>
              <a:t>Due to this being local, this would not be a viable method to create a user for a web application.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561178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2C65BB-A5BF-4B19-9ECC-E92D3EF06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Sign up form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4627F1EE-AA81-4517-88BC-5958AE2E903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111" y="2141245"/>
            <a:ext cx="9404723" cy="3200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97096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D8680D-B488-4652-ACA3-3ADD932D8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28" y="512469"/>
            <a:ext cx="9404723" cy="903933"/>
          </a:xfrm>
        </p:spPr>
        <p:txBody>
          <a:bodyPr/>
          <a:lstStyle/>
          <a:p>
            <a:r>
              <a:rPr lang="en-GB" dirty="0"/>
              <a:t>Forms Authentication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307BC95-614E-4F94-A684-E72A5C6B20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Using the form authentication built into .NET provides a set of tools that help you create a login, sign up and change password pages.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Creating your own allows you know how it works and is customisable.</a:t>
            </a:r>
          </a:p>
          <a:p>
            <a:r>
              <a:rPr lang="en-GB" dirty="0"/>
              <a:t>But if it goes wrong whose fault is it?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9896D52F-0B35-4E66-84DC-4665743B1AE4}"/>
              </a:ext>
            </a:extLst>
          </p:cNvPr>
          <p:cNvSpPr txBox="1">
            <a:spLocks/>
          </p:cNvSpPr>
          <p:nvPr/>
        </p:nvSpPr>
        <p:spPr>
          <a:xfrm>
            <a:off x="645127" y="2796560"/>
            <a:ext cx="9404723" cy="7166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DIY Authentication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677669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2A8048-F683-4D2C-8FFC-9BA897907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Securing Stored Passwords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85075F1-B504-4BBE-8E53-3BC5E1C1A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Passwords need to be secured in the Data layer as well as the Presentation layer.</a:t>
            </a:r>
          </a:p>
          <a:p>
            <a:r>
              <a:rPr lang="en-GB" dirty="0"/>
              <a:t>In the DVD swap shop the user table displays the passwords in plain text.</a:t>
            </a:r>
          </a:p>
          <a:p>
            <a:endParaRPr lang="en-GB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F450B45-6DC2-4281-99C2-E95EB51CF1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92" t="26012" r="10592" b="62272"/>
          <a:stretch/>
        </p:blipFill>
        <p:spPr>
          <a:xfrm>
            <a:off x="890335" y="3886155"/>
            <a:ext cx="10552231" cy="90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10294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13FA59-52BA-4608-B2E9-2860F174C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App_Data</a:t>
            </a:r>
            <a:r>
              <a:rPr lang="en-GB" dirty="0"/>
              <a:t> Folder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1F0FFB-C721-44F2-A101-83B5ED508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In visual studio it places the database within the </a:t>
            </a:r>
            <a:r>
              <a:rPr lang="en-GB" dirty="0" err="1"/>
              <a:t>App_data</a:t>
            </a:r>
            <a:r>
              <a:rPr lang="en-GB" dirty="0"/>
              <a:t> folder.</a:t>
            </a:r>
          </a:p>
          <a:p>
            <a:r>
              <a:rPr lang="en-GB" dirty="0"/>
              <a:t>This is a secure location that prevents the database being accessed through the browser.</a:t>
            </a:r>
          </a:p>
          <a:p>
            <a:r>
              <a:rPr lang="en-GB" dirty="0"/>
              <a:t>Using the </a:t>
            </a:r>
            <a:r>
              <a:rPr lang="en-GB"/>
              <a:t>URL of </a:t>
            </a:r>
            <a:r>
              <a:rPr lang="en-GB">
                <a:hlinkClick r:id="rId2"/>
              </a:rPr>
              <a:t>http://localhost:49597/DVDSwap/App_Data/dvd.mdb</a:t>
            </a:r>
            <a:endParaRPr lang="en-GB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By using this it makes the database more difficult to download.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6C31304-4A14-4B4A-8AD7-3E4DBD4EEE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18060" r="189" b="61333"/>
          <a:stretch/>
        </p:blipFill>
        <p:spPr>
          <a:xfrm>
            <a:off x="1351296" y="3958153"/>
            <a:ext cx="8698557" cy="161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83531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8A73A0-6628-4049-80C3-61BAFCE59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Encryption vs Hashing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B92FD3-1153-4D90-9EF8-115B7076BF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Encryption</a:t>
            </a:r>
          </a:p>
          <a:p>
            <a:pPr lvl="1"/>
            <a:r>
              <a:rPr lang="en-GB" dirty="0"/>
              <a:t>Process of encoding a message using a key that can only be read by authorised users.</a:t>
            </a:r>
          </a:p>
          <a:p>
            <a:pPr lvl="1"/>
            <a:r>
              <a:rPr lang="en-GB" dirty="0"/>
              <a:t>Allows a key to be used to decrypt the encrypted data and be seen again in plain text.</a:t>
            </a:r>
          </a:p>
          <a:p>
            <a:pPr lvl="1"/>
            <a:r>
              <a:rPr lang="en-GB" dirty="0"/>
              <a:t>Symmetric/Asymmetric Encryption</a:t>
            </a:r>
          </a:p>
          <a:p>
            <a:r>
              <a:rPr lang="en-GB" dirty="0"/>
              <a:t>Hashing</a:t>
            </a:r>
          </a:p>
          <a:p>
            <a:pPr lvl="1"/>
            <a:r>
              <a:rPr lang="en-GB" dirty="0"/>
              <a:t>A one way encryption method that is used for passwords, credit card information and anything deemed sensitive to the developers. </a:t>
            </a:r>
          </a:p>
          <a:p>
            <a:pPr lvl="1"/>
            <a:r>
              <a:rPr lang="en-GB" dirty="0"/>
              <a:t>Prevents the data from being reversed.</a:t>
            </a:r>
          </a:p>
          <a:p>
            <a:pPr lvl="1"/>
            <a:r>
              <a:rPr lang="en-GB" dirty="0"/>
              <a:t>Can be compared against.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238851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D3C7B4-BF4F-4D4F-B6B6-2BC097C72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.NET Cryptography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78976F-0447-478A-B226-6B251F67D4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.NET provides a name space that handles the hashing of data.</a:t>
            </a:r>
          </a:p>
          <a:p>
            <a:pPr lvl="1"/>
            <a:r>
              <a:rPr lang="en-GB" dirty="0" err="1"/>
              <a:t>System.Security.Cryptography</a:t>
            </a:r>
            <a:endParaRPr lang="en-GB" dirty="0"/>
          </a:p>
          <a:p>
            <a:r>
              <a:rPr lang="en-GB" dirty="0"/>
              <a:t>As hashing is one way it is hard to know what the original value was.</a:t>
            </a:r>
          </a:p>
          <a:p>
            <a:pPr lvl="1"/>
            <a:r>
              <a:rPr lang="en-GB" dirty="0"/>
              <a:t>Password</a:t>
            </a:r>
          </a:p>
          <a:p>
            <a:pPr lvl="1"/>
            <a:r>
              <a:rPr lang="en-GB" dirty="0"/>
              <a:t>5E884898DA28047151D0E56F8DC6292773603D0D6AABBDD62A11EF721D1542D8</a:t>
            </a:r>
            <a:endParaRPr lang="en-US"/>
          </a:p>
          <a:p>
            <a:r>
              <a:rPr lang="en-GB"/>
              <a:t>This is a much better method of storing passwords within a database as they can not be reversed engineered.</a:t>
            </a:r>
          </a:p>
          <a:p>
            <a:r>
              <a:rPr lang="en-GB" dirty="0"/>
              <a:t>When checking a users password, a new hash is created and it the hash matches then the user becomes authenticated.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938038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4BCEE0-404B-4E8E-B2AE-9E3CB75C9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Salt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6ABC2F5-96B4-4612-9BFA-5BA79C91D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If a hacker gets access to the database they can apply the hash to their dictionaries and find the hashed password by discovering the hashing algorithm used.</a:t>
            </a:r>
          </a:p>
          <a:p>
            <a:r>
              <a:rPr lang="en-GB" dirty="0"/>
              <a:t>These new dictionaries are known as rainbow tables.</a:t>
            </a:r>
          </a:p>
          <a:p>
            <a:r>
              <a:rPr lang="en-GB" dirty="0"/>
              <a:t>Adding salt will make the hash much harder to decipher.</a:t>
            </a:r>
          </a:p>
          <a:p>
            <a:r>
              <a:rPr lang="en-GB" dirty="0"/>
              <a:t>Salt consists of extra data added to the data such that we are not just hashing the password.</a:t>
            </a:r>
          </a:p>
          <a:p>
            <a:r>
              <a:rPr lang="en-GB" dirty="0"/>
              <a:t>Salt is random data that is added to the string which is then hashed.</a:t>
            </a:r>
          </a:p>
          <a:p>
            <a:r>
              <a:rPr lang="en-GB" dirty="0"/>
              <a:t>The idea of salt is to defend against dictionary attacks against its hashed value.</a:t>
            </a:r>
          </a:p>
        </p:txBody>
      </p:sp>
    </p:spTree>
    <p:extLst>
      <p:ext uri="{BB962C8B-B14F-4D97-AF65-F5344CB8AC3E}">
        <p14:creationId xmlns:p14="http://schemas.microsoft.com/office/powerpoint/2010/main" xmlns="" val="14363127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1B0DE2-3AC7-4777-AA58-84BD6CEBC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Salt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92D58F-A314-49A3-A5ED-DE3AEE77F2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So what if we had two users with the same password?</a:t>
            </a:r>
          </a:p>
          <a:p>
            <a:pPr lvl="1"/>
            <a:r>
              <a:rPr lang="en-GB" dirty="0"/>
              <a:t>John 5E884898DA28047151D0E56F8DC6292773603D0D6AABBDD62A11EF721D1542D8</a:t>
            </a:r>
            <a:endParaRPr lang="en-US" dirty="0"/>
          </a:p>
          <a:p>
            <a:pPr lvl="1"/>
            <a:r>
              <a:rPr lang="en-GB" dirty="0"/>
              <a:t>Fred 5E884898DA28047151D0E56F8DC6292773603D0D6AABBDD62A11EF721D1542D8</a:t>
            </a:r>
          </a:p>
          <a:p>
            <a:r>
              <a:rPr lang="en-GB" dirty="0"/>
              <a:t>Lets add salt…</a:t>
            </a:r>
          </a:p>
          <a:p>
            <a:pPr lvl="1"/>
            <a:r>
              <a:rPr lang="en-GB"/>
              <a:t>John C0C1664CC490D0FD9CE0BA81035B9199248AD16426301F03A70A4DECCDDD5990</a:t>
            </a:r>
            <a:endParaRPr lang="en-US" dirty="0"/>
          </a:p>
          <a:p>
            <a:pPr lvl="1"/>
            <a:r>
              <a:rPr lang="en-GB" dirty="0"/>
              <a:t>Fred 9Wo0irC6+92F45AC854246D5A272B8FDB620B48F32230D3FF509299AB07BC62C7396BAFB7</a:t>
            </a:r>
            <a:endParaRPr lang="en-US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90537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2D024C-5767-455B-874D-9F2F2AF56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FD16B34-115F-4EEA-B233-22984D242E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This module makes no claim in providing a definite claim in securing your web applications.</a:t>
            </a:r>
          </a:p>
          <a:p>
            <a:r>
              <a:rPr lang="en-GB" dirty="0"/>
              <a:t>This lecture will cover as much relevant material as I can with practical solutions.</a:t>
            </a:r>
          </a:p>
          <a:p>
            <a:r>
              <a:rPr lang="en-GB" dirty="0"/>
              <a:t>The plan is to take apart the DVD swap shop and identify the weaknesses and making recommendations on how to improve the security.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35916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B10AF5-3715-4857-8866-FCD988EDA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Securing the Communication Channel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D798B3C-A582-4900-941D-A93F0EE09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2052918"/>
            <a:ext cx="8946541" cy="4195481"/>
          </a:xfrm>
        </p:spPr>
        <p:txBody>
          <a:bodyPr/>
          <a:lstStyle/>
          <a:p>
            <a:r>
              <a:rPr lang="en-GB" dirty="0"/>
              <a:t>So we have looked at securing the presentation layer and data layer so what about the communication itself?</a:t>
            </a:r>
          </a:p>
          <a:p>
            <a:r>
              <a:rPr lang="en-GB" dirty="0"/>
              <a:t>As we know HTTP is passed between server and client in an unencrypted form.</a:t>
            </a:r>
          </a:p>
          <a:p>
            <a:r>
              <a:rPr lang="en-GB" dirty="0"/>
              <a:t>This allows the use of packet sniffing to intercept the communication </a:t>
            </a:r>
            <a:r>
              <a:rPr lang="en-GB"/>
              <a:t>being transmitted,</a:t>
            </a:r>
          </a:p>
          <a:p>
            <a:endParaRPr lang="en-US"/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xmlns="" id="{7E69C05D-4124-46CE-BE84-010AE7DEAE9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793034" y="3771900"/>
            <a:ext cx="5257800" cy="3086100"/>
            <a:chOff x="1800" y="3384"/>
            <a:chExt cx="8280" cy="4860"/>
          </a:xfrm>
        </p:grpSpPr>
        <p:sp>
          <p:nvSpPr>
            <p:cNvPr id="5" name="AutoShape 13">
              <a:extLst>
                <a:ext uri="{FF2B5EF4-FFF2-40B4-BE49-F238E27FC236}">
                  <a16:creationId xmlns:a16="http://schemas.microsoft.com/office/drawing/2014/main" xmlns="" id="{83F04C52-CE40-4FB5-8BE0-5323E1D10AF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00" y="3384"/>
              <a:ext cx="8280" cy="4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Text Box 11">
              <a:extLst>
                <a:ext uri="{FF2B5EF4-FFF2-40B4-BE49-F238E27FC236}">
                  <a16:creationId xmlns:a16="http://schemas.microsoft.com/office/drawing/2014/main" xmlns="" id="{7B57209F-7B72-42B1-8A82-7DD8304348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2" y="3924"/>
              <a:ext cx="2159" cy="206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Client</a:t>
              </a:r>
              <a:endParaRPr kumimoji="0" lang="en-GB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Text Box 9">
              <a:extLst>
                <a:ext uri="{FF2B5EF4-FFF2-40B4-BE49-F238E27FC236}">
                  <a16:creationId xmlns:a16="http://schemas.microsoft.com/office/drawing/2014/main" xmlns="" id="{6DAD6C29-88F8-4479-89B9-EBD8CEF2E1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31" y="3924"/>
              <a:ext cx="2159" cy="206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Server</a:t>
              </a:r>
              <a:endParaRPr kumimoji="0" lang="en-GB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Text Box 8">
              <a:extLst>
                <a:ext uri="{FF2B5EF4-FFF2-40B4-BE49-F238E27FC236}">
                  <a16:creationId xmlns:a16="http://schemas.microsoft.com/office/drawing/2014/main" xmlns="" id="{B5060840-C25C-48F5-9329-A33737DF00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2" y="4644"/>
              <a:ext cx="3060" cy="54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Data channel plain text data</a:t>
              </a:r>
              <a:endParaRPr kumimoji="0" lang="en-GB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2055" name="Picture 7" descr="MM900365263[1]">
              <a:extLst>
                <a:ext uri="{FF2B5EF4-FFF2-40B4-BE49-F238E27FC236}">
                  <a16:creationId xmlns:a16="http://schemas.microsoft.com/office/drawing/2014/main" xmlns="" id="{51049D83-32DF-4255-9B4A-E2D5BE81048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7" y="6444"/>
              <a:ext cx="1620" cy="1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Line 6">
              <a:extLst>
                <a:ext uri="{FF2B5EF4-FFF2-40B4-BE49-F238E27FC236}">
                  <a16:creationId xmlns:a16="http://schemas.microsoft.com/office/drawing/2014/main" xmlns="" id="{17F735BE-4386-4F8A-A2CB-868C72A560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372" y="5364"/>
              <a:ext cx="1260" cy="10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5">
              <a:extLst>
                <a:ext uri="{FF2B5EF4-FFF2-40B4-BE49-F238E27FC236}">
                  <a16:creationId xmlns:a16="http://schemas.microsoft.com/office/drawing/2014/main" xmlns="" id="{5E2974AA-0FD7-4B78-809B-4ED0A38C5A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212" y="5364"/>
              <a:ext cx="1080" cy="10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4">
              <a:extLst>
                <a:ext uri="{FF2B5EF4-FFF2-40B4-BE49-F238E27FC236}">
                  <a16:creationId xmlns:a16="http://schemas.microsoft.com/office/drawing/2014/main" xmlns="" id="{8FA3417A-2A1A-41E8-80C2-5803851561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12" y="5004"/>
              <a:ext cx="1440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3">
              <a:extLst>
                <a:ext uri="{FF2B5EF4-FFF2-40B4-BE49-F238E27FC236}">
                  <a16:creationId xmlns:a16="http://schemas.microsoft.com/office/drawing/2014/main" xmlns="" id="{0CD23CB4-9068-48D9-842D-5850BDF146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12" y="5184"/>
              <a:ext cx="1620" cy="12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050" name="Picture 2" descr="MC900434665[1]">
              <a:extLst>
                <a:ext uri="{FF2B5EF4-FFF2-40B4-BE49-F238E27FC236}">
                  <a16:creationId xmlns:a16="http://schemas.microsoft.com/office/drawing/2014/main" xmlns="" id="{ABD1F6F2-F011-4CCD-A69D-AD887D2383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" y="6264"/>
              <a:ext cx="1585" cy="1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Rectangle 14">
            <a:extLst>
              <a:ext uri="{FF2B5EF4-FFF2-40B4-BE49-F238E27FC236}">
                <a16:creationId xmlns:a16="http://schemas.microsoft.com/office/drawing/2014/main" xmlns="" id="{A68E18D6-E33C-496C-AF89-11C9B8BC08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5">
            <a:extLst>
              <a:ext uri="{FF2B5EF4-FFF2-40B4-BE49-F238E27FC236}">
                <a16:creationId xmlns:a16="http://schemas.microsoft.com/office/drawing/2014/main" xmlns="" id="{203F8727-7056-4810-AC69-24C4CDCFD9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7">
            <a:extLst>
              <a:ext uri="{FF2B5EF4-FFF2-40B4-BE49-F238E27FC236}">
                <a16:creationId xmlns:a16="http://schemas.microsoft.com/office/drawing/2014/main" xmlns="" id="{07A37535-5AD1-46D8-99A0-98FFD3797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" y="7239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8" name="Picture 10" descr="j0285750">
            <a:extLst>
              <a:ext uri="{FF2B5EF4-FFF2-40B4-BE49-F238E27FC236}">
                <a16:creationId xmlns:a16="http://schemas.microsoft.com/office/drawing/2014/main" xmlns="" id="{E5FAB75C-65C0-4309-AC31-DC31C1193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6087" y="4293268"/>
            <a:ext cx="11811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j0285750">
            <a:extLst>
              <a:ext uri="{FF2B5EF4-FFF2-40B4-BE49-F238E27FC236}">
                <a16:creationId xmlns:a16="http://schemas.microsoft.com/office/drawing/2014/main" xmlns="" id="{D391908C-EE5E-4ECF-9D6B-CBE818EB3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0972" y="4305300"/>
            <a:ext cx="11811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3445D9F-E544-4FBB-98FA-81622C174226}"/>
              </a:ext>
            </a:extLst>
          </p:cNvPr>
          <p:cNvSpPr txBox="1"/>
          <p:nvPr/>
        </p:nvSpPr>
        <p:spPr>
          <a:xfrm>
            <a:off x="5133552" y="4975695"/>
            <a:ext cx="1009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Client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DF26B2C-8EE4-4642-831C-26624EA03430}"/>
              </a:ext>
            </a:extLst>
          </p:cNvPr>
          <p:cNvSpPr txBox="1"/>
          <p:nvPr/>
        </p:nvSpPr>
        <p:spPr>
          <a:xfrm>
            <a:off x="8676535" y="5032206"/>
            <a:ext cx="1009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Server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59052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5F974D-39BA-4E9D-AA27-F06034AEC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Encrypting Data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61D7AC8-AAE0-466F-B661-841617EC7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When encrypting data for transmission, how does the recipient get the key?</a:t>
            </a:r>
          </a:p>
          <a:p>
            <a:r>
              <a:rPr lang="en-GB" dirty="0"/>
              <a:t>At some point I must send the key over the channel which will still allow the attacker to intercept the data being sent as the key is located within the message.</a:t>
            </a:r>
            <a:endParaRPr lang="en-US" dirty="0"/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xmlns="" id="{EA39A00B-AF88-49D5-8E54-852BFE66C3D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793034" y="3771900"/>
            <a:ext cx="5257800" cy="3086100"/>
            <a:chOff x="1800" y="3384"/>
            <a:chExt cx="8280" cy="4860"/>
          </a:xfrm>
        </p:grpSpPr>
        <p:sp>
          <p:nvSpPr>
            <p:cNvPr id="5" name="AutoShape 13">
              <a:extLst>
                <a:ext uri="{FF2B5EF4-FFF2-40B4-BE49-F238E27FC236}">
                  <a16:creationId xmlns:a16="http://schemas.microsoft.com/office/drawing/2014/main" xmlns="" id="{55192BC6-1BFB-4106-AEA7-18318174108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00" y="3384"/>
              <a:ext cx="8280" cy="4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Text Box 11">
              <a:extLst>
                <a:ext uri="{FF2B5EF4-FFF2-40B4-BE49-F238E27FC236}">
                  <a16:creationId xmlns:a16="http://schemas.microsoft.com/office/drawing/2014/main" xmlns="" id="{7963018C-2B13-4DA4-AA02-5BA44DA756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2" y="3924"/>
              <a:ext cx="2159" cy="206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Client</a:t>
              </a:r>
              <a:endParaRPr kumimoji="0" lang="en-GB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Text Box 9">
              <a:extLst>
                <a:ext uri="{FF2B5EF4-FFF2-40B4-BE49-F238E27FC236}">
                  <a16:creationId xmlns:a16="http://schemas.microsoft.com/office/drawing/2014/main" xmlns="" id="{AECDF74E-1470-46D0-A7A7-38C8E660E1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31" y="3924"/>
              <a:ext cx="2159" cy="206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Server</a:t>
              </a:r>
              <a:endParaRPr kumimoji="0" lang="en-GB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Text Box 8">
              <a:extLst>
                <a:ext uri="{FF2B5EF4-FFF2-40B4-BE49-F238E27FC236}">
                  <a16:creationId xmlns:a16="http://schemas.microsoft.com/office/drawing/2014/main" xmlns="" id="{BCDDC9D5-385E-45A5-BFF4-D8284E6797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2" y="4644"/>
              <a:ext cx="3060" cy="54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Message + Key</a:t>
              </a:r>
              <a:endParaRPr kumimoji="0" lang="en-GB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9" name="Picture 7" descr="MM900365263[1]">
              <a:extLst>
                <a:ext uri="{FF2B5EF4-FFF2-40B4-BE49-F238E27FC236}">
                  <a16:creationId xmlns:a16="http://schemas.microsoft.com/office/drawing/2014/main" xmlns="" id="{BEB1ED04-6E98-40F1-B39C-061ADF45C37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7" y="6444"/>
              <a:ext cx="1620" cy="1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Line 6">
              <a:extLst>
                <a:ext uri="{FF2B5EF4-FFF2-40B4-BE49-F238E27FC236}">
                  <a16:creationId xmlns:a16="http://schemas.microsoft.com/office/drawing/2014/main" xmlns="" id="{C26F8F02-5BE4-4652-BA9B-DC6ED61075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372" y="5364"/>
              <a:ext cx="1260" cy="10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5">
              <a:extLst>
                <a:ext uri="{FF2B5EF4-FFF2-40B4-BE49-F238E27FC236}">
                  <a16:creationId xmlns:a16="http://schemas.microsoft.com/office/drawing/2014/main" xmlns="" id="{FC430DFB-E0D2-4738-9FE0-7CBC190B91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212" y="5364"/>
              <a:ext cx="1080" cy="10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4">
              <a:extLst>
                <a:ext uri="{FF2B5EF4-FFF2-40B4-BE49-F238E27FC236}">
                  <a16:creationId xmlns:a16="http://schemas.microsoft.com/office/drawing/2014/main" xmlns="" id="{BEB36D22-1C37-4BEC-B154-8EC12C5487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12" y="5004"/>
              <a:ext cx="1440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3">
              <a:extLst>
                <a:ext uri="{FF2B5EF4-FFF2-40B4-BE49-F238E27FC236}">
                  <a16:creationId xmlns:a16="http://schemas.microsoft.com/office/drawing/2014/main" xmlns="" id="{0E05CE8C-7007-46C3-B635-CC65B5741E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12" y="5184"/>
              <a:ext cx="1620" cy="12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4" name="Picture 2" descr="MC900434665[1]">
              <a:extLst>
                <a:ext uri="{FF2B5EF4-FFF2-40B4-BE49-F238E27FC236}">
                  <a16:creationId xmlns:a16="http://schemas.microsoft.com/office/drawing/2014/main" xmlns="" id="{E9B59409-AA7F-4B60-B765-4F2B66D5F2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" y="6264"/>
              <a:ext cx="1585" cy="1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28AD859-1FE3-4ACB-A769-5E784512BBA1}"/>
              </a:ext>
            </a:extLst>
          </p:cNvPr>
          <p:cNvSpPr txBox="1"/>
          <p:nvPr/>
        </p:nvSpPr>
        <p:spPr>
          <a:xfrm>
            <a:off x="5133552" y="4975695"/>
            <a:ext cx="1009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Client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A48F09E-44C4-4938-BF85-5BBF872643F5}"/>
              </a:ext>
            </a:extLst>
          </p:cNvPr>
          <p:cNvSpPr txBox="1"/>
          <p:nvPr/>
        </p:nvSpPr>
        <p:spPr>
          <a:xfrm>
            <a:off x="8676535" y="5032206"/>
            <a:ext cx="1009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Server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17" name="Picture 10" descr="j0285750">
            <a:extLst>
              <a:ext uri="{FF2B5EF4-FFF2-40B4-BE49-F238E27FC236}">
                <a16:creationId xmlns:a16="http://schemas.microsoft.com/office/drawing/2014/main" xmlns="" id="{9918FD2F-9768-48C5-B4C6-8741B4FDC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6087" y="4293268"/>
            <a:ext cx="11811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j0285750">
            <a:extLst>
              <a:ext uri="{FF2B5EF4-FFF2-40B4-BE49-F238E27FC236}">
                <a16:creationId xmlns:a16="http://schemas.microsoft.com/office/drawing/2014/main" xmlns="" id="{27412BD5-D8F0-4AE8-9BD0-B57EE42B6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0972" y="4305300"/>
            <a:ext cx="11811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83081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5F974D-39BA-4E9D-AA27-F06034AEC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Public and Private Keys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61D7AC8-AAE0-466F-B661-841617EC7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Public and Private keys are used within asymmetric encryption.</a:t>
            </a:r>
          </a:p>
          <a:p>
            <a:r>
              <a:rPr lang="en-GB" dirty="0"/>
              <a:t>A private key is personal to the user and only the user.</a:t>
            </a:r>
          </a:p>
          <a:p>
            <a:r>
              <a:rPr lang="en-GB" dirty="0"/>
              <a:t>A public key is accessed by the sender.</a:t>
            </a:r>
          </a:p>
          <a:p>
            <a:r>
              <a:rPr lang="en-GB" dirty="0"/>
              <a:t>Before sending data it’s encrypted using the recipients public key.</a:t>
            </a:r>
          </a:p>
          <a:p>
            <a:r>
              <a:rPr lang="en-GB" dirty="0"/>
              <a:t>This is then sent to the recipient.</a:t>
            </a:r>
          </a:p>
          <a:p>
            <a:r>
              <a:rPr lang="en-GB" dirty="0"/>
              <a:t>Once received, the message is decrypted </a:t>
            </a:r>
            <a:br>
              <a:rPr lang="en-GB" dirty="0"/>
            </a:br>
            <a:r>
              <a:rPr lang="en-GB" dirty="0"/>
              <a:t>using the recipients private.</a:t>
            </a:r>
          </a:p>
          <a:p>
            <a:r>
              <a:rPr lang="en-GB" dirty="0"/>
              <a:t>This prevents interception from being </a:t>
            </a:r>
            <a:br>
              <a:rPr lang="en-GB" dirty="0"/>
            </a:br>
            <a:r>
              <a:rPr lang="en-GB" dirty="0"/>
              <a:t>possible as they do not possess the private </a:t>
            </a:r>
            <a:br>
              <a:rPr lang="en-GB" dirty="0"/>
            </a:br>
            <a:r>
              <a:rPr lang="en-GB" dirty="0"/>
              <a:t>key being used for decryption.</a:t>
            </a:r>
          </a:p>
          <a:p>
            <a:pPr lvl="1"/>
            <a:endParaRPr lang="en-US" dirty="0"/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xmlns="" id="{3575F25B-0D48-4B7E-816D-BAD74165C98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934200" y="3771900"/>
            <a:ext cx="5257800" cy="3086100"/>
            <a:chOff x="1800" y="3384"/>
            <a:chExt cx="8280" cy="4860"/>
          </a:xfrm>
        </p:grpSpPr>
        <p:sp>
          <p:nvSpPr>
            <p:cNvPr id="5" name="AutoShape 13">
              <a:extLst>
                <a:ext uri="{FF2B5EF4-FFF2-40B4-BE49-F238E27FC236}">
                  <a16:creationId xmlns:a16="http://schemas.microsoft.com/office/drawing/2014/main" xmlns="" id="{CF3ADB12-4C0B-460F-AF44-7722F2CACB5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00" y="3384"/>
              <a:ext cx="8280" cy="4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Text Box 11">
              <a:extLst>
                <a:ext uri="{FF2B5EF4-FFF2-40B4-BE49-F238E27FC236}">
                  <a16:creationId xmlns:a16="http://schemas.microsoft.com/office/drawing/2014/main" xmlns="" id="{9F1704BA-B518-473B-88FC-A3C867B6EE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2" y="3924"/>
              <a:ext cx="2159" cy="206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Client</a:t>
              </a:r>
              <a:endParaRPr kumimoji="0" lang="en-GB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Text Box 9">
              <a:extLst>
                <a:ext uri="{FF2B5EF4-FFF2-40B4-BE49-F238E27FC236}">
                  <a16:creationId xmlns:a16="http://schemas.microsoft.com/office/drawing/2014/main" xmlns="" id="{D72602B7-B710-4DD9-999C-AE5A7A958F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31" y="3924"/>
              <a:ext cx="2159" cy="21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Server</a:t>
              </a:r>
              <a:endParaRPr kumimoji="0" lang="en-GB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Private key (decode)</a:t>
              </a:r>
              <a:endParaRPr kumimoji="0" lang="en-GB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Text Box 8">
              <a:extLst>
                <a:ext uri="{FF2B5EF4-FFF2-40B4-BE49-F238E27FC236}">
                  <a16:creationId xmlns:a16="http://schemas.microsoft.com/office/drawing/2014/main" xmlns="" id="{F7CE1F27-15BF-4257-BD21-B5149BB223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2" y="4284"/>
              <a:ext cx="3060" cy="90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Message + public key (encode only!)</a:t>
              </a:r>
              <a:endParaRPr kumimoji="0" lang="en-GB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3079" name="Picture 7" descr="MM900365263[1]">
              <a:extLst>
                <a:ext uri="{FF2B5EF4-FFF2-40B4-BE49-F238E27FC236}">
                  <a16:creationId xmlns:a16="http://schemas.microsoft.com/office/drawing/2014/main" xmlns="" id="{B8EBCFC1-D8E6-4DB4-B2D8-261AB6A0155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7" y="6444"/>
              <a:ext cx="1620" cy="1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Line 6">
              <a:extLst>
                <a:ext uri="{FF2B5EF4-FFF2-40B4-BE49-F238E27FC236}">
                  <a16:creationId xmlns:a16="http://schemas.microsoft.com/office/drawing/2014/main" xmlns="" id="{E1E0367A-A0F6-43D0-A1E7-065EF4B9B6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372" y="5364"/>
              <a:ext cx="1260" cy="10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5">
              <a:extLst>
                <a:ext uri="{FF2B5EF4-FFF2-40B4-BE49-F238E27FC236}">
                  <a16:creationId xmlns:a16="http://schemas.microsoft.com/office/drawing/2014/main" xmlns="" id="{5BFB6E02-2A3B-48FE-8A73-9D1DA75738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212" y="5364"/>
              <a:ext cx="1080" cy="10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4">
              <a:extLst>
                <a:ext uri="{FF2B5EF4-FFF2-40B4-BE49-F238E27FC236}">
                  <a16:creationId xmlns:a16="http://schemas.microsoft.com/office/drawing/2014/main" xmlns="" id="{67222766-34EB-435E-BA3A-FE14E83F37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12" y="5004"/>
              <a:ext cx="1440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3">
              <a:extLst>
                <a:ext uri="{FF2B5EF4-FFF2-40B4-BE49-F238E27FC236}">
                  <a16:creationId xmlns:a16="http://schemas.microsoft.com/office/drawing/2014/main" xmlns="" id="{7F47C7EF-FE0F-4D36-A916-CEC7548209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12" y="5184"/>
              <a:ext cx="1620" cy="12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074" name="Picture 2" descr="MC900434859[1]">
              <a:extLst>
                <a:ext uri="{FF2B5EF4-FFF2-40B4-BE49-F238E27FC236}">
                  <a16:creationId xmlns:a16="http://schemas.microsoft.com/office/drawing/2014/main" xmlns="" id="{DDBF894C-9ACD-4AD0-A20A-2FF251FB26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" y="6444"/>
              <a:ext cx="1674" cy="16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Rectangle 14">
            <a:extLst>
              <a:ext uri="{FF2B5EF4-FFF2-40B4-BE49-F238E27FC236}">
                <a16:creationId xmlns:a16="http://schemas.microsoft.com/office/drawing/2014/main" xmlns="" id="{1A8206CA-5B72-4217-BA63-11E0B67F2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5">
            <a:extLst>
              <a:ext uri="{FF2B5EF4-FFF2-40B4-BE49-F238E27FC236}">
                <a16:creationId xmlns:a16="http://schemas.microsoft.com/office/drawing/2014/main" xmlns="" id="{8D4E87F2-EDB3-4AB6-A22A-2C4E8271D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7">
            <a:extLst>
              <a:ext uri="{FF2B5EF4-FFF2-40B4-BE49-F238E27FC236}">
                <a16:creationId xmlns:a16="http://schemas.microsoft.com/office/drawing/2014/main" xmlns="" id="{FDA4BDD8-3C1D-4833-AD3F-A6FDCABD83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239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4" name="Picture 12" descr="j0285750">
            <a:extLst>
              <a:ext uri="{FF2B5EF4-FFF2-40B4-BE49-F238E27FC236}">
                <a16:creationId xmlns:a16="http://schemas.microsoft.com/office/drawing/2014/main" xmlns="" id="{936C534F-F277-439E-80ED-B270FB7F4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2364" y="4305300"/>
            <a:ext cx="11811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j0285750">
            <a:extLst>
              <a:ext uri="{FF2B5EF4-FFF2-40B4-BE49-F238E27FC236}">
                <a16:creationId xmlns:a16="http://schemas.microsoft.com/office/drawing/2014/main" xmlns="" id="{771C2B41-4345-45C8-8985-8C5744C6D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5167" y="4286250"/>
            <a:ext cx="11811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775849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EFF5A3-4051-4CD4-B2AA-A9D9237C9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Secure Socket Layer (SSL)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5AA98D-F1B8-4298-A5AD-0FBBED4A65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SSL uses a system of public and private keys to encrypt the data.</a:t>
            </a:r>
          </a:p>
          <a:p>
            <a:pPr lvl="1"/>
            <a:r>
              <a:rPr lang="en-GB" dirty="0"/>
              <a:t>The browser makes a secure HTTP request HTTPS on port 443</a:t>
            </a:r>
            <a:endParaRPr lang="en-US" dirty="0"/>
          </a:p>
          <a:p>
            <a:pPr lvl="1"/>
            <a:r>
              <a:rPr lang="en-GB" dirty="0"/>
              <a:t>The server sends back a digital certificate verifying its credentials</a:t>
            </a:r>
            <a:endParaRPr lang="en-US" dirty="0"/>
          </a:p>
          <a:p>
            <a:pPr lvl="1"/>
            <a:r>
              <a:rPr lang="en-GB" dirty="0"/>
              <a:t>The client verifies the certificate with the issuing agency </a:t>
            </a:r>
            <a:endParaRPr lang="en-US" dirty="0"/>
          </a:p>
          <a:p>
            <a:pPr lvl="1"/>
            <a:r>
              <a:rPr lang="en-GB" dirty="0"/>
              <a:t>Using the public key data is encrypted between client and server</a:t>
            </a:r>
          </a:p>
          <a:p>
            <a:r>
              <a:rPr lang="en-GB" dirty="0"/>
              <a:t>Certificates are used for authentication of a trusted source. These are issued by the certificate authority.</a:t>
            </a:r>
          </a:p>
          <a:p>
            <a:r>
              <a:rPr lang="en-GB" dirty="0"/>
              <a:t>SSL setup is simple but an approved certificate by the CA is costly.</a:t>
            </a:r>
          </a:p>
          <a:p>
            <a:r>
              <a:rPr lang="en-GB" dirty="0"/>
              <a:t>These can be self signed and allow for SSL but generate </a:t>
            </a:r>
            <a:r>
              <a:rPr lang="en-GB"/>
              <a:t>the following error.</a:t>
            </a:r>
            <a:endParaRPr lang="en-US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611734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C0AB56-FAA8-4925-8043-A5C216DF1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A725F2-1102-4633-ACCE-07D738DBE7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D51C8D0-40D6-497C-971D-7A24E1FA6D5F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111" y="1392605"/>
            <a:ext cx="10567321" cy="517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54178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0DAE95-E68C-4907-95AE-BE154DB91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Validation – All input is Evil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0FAB16-FE6E-40D4-B5DC-65F42EE8FF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Who do you trust?</a:t>
            </a:r>
          </a:p>
          <a:p>
            <a:r>
              <a:rPr lang="en-GB" dirty="0"/>
              <a:t>You have all signed up on G677 which means I know a great </a:t>
            </a:r>
            <a:r>
              <a:rPr lang="en-GB" dirty="0" smtClean="0"/>
              <a:t>deal </a:t>
            </a:r>
            <a:r>
              <a:rPr lang="en-GB" dirty="0"/>
              <a:t>about you all.</a:t>
            </a:r>
          </a:p>
          <a:p>
            <a:r>
              <a:rPr lang="en-GB" dirty="0"/>
              <a:t>What if I used that data?</a:t>
            </a:r>
          </a:p>
          <a:p>
            <a:r>
              <a:rPr lang="en-GB" dirty="0"/>
              <a:t>Do you trust the application you are using to help with your assessment?</a:t>
            </a:r>
          </a:p>
          <a:p>
            <a:r>
              <a:rPr lang="en-GB" dirty="0"/>
              <a:t>Entering data is one way of our applications gathering data but what about from external sources?</a:t>
            </a:r>
          </a:p>
          <a:p>
            <a:r>
              <a:rPr lang="en-GB" dirty="0"/>
              <a:t>What if we use another site? Are </a:t>
            </a:r>
            <a:r>
              <a:rPr lang="en-GB"/>
              <a:t>there </a:t>
            </a:r>
            <a:r>
              <a:rPr lang="en-GB" smtClean="0"/>
              <a:t>systems </a:t>
            </a:r>
            <a:r>
              <a:rPr lang="en-GB" dirty="0"/>
              <a:t>as secure as yours?</a:t>
            </a:r>
          </a:p>
          <a:p>
            <a:r>
              <a:rPr lang="en-GB" dirty="0"/>
              <a:t>What if you download XML from another source and it happens to contain harmful scripts or SQL injection code?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732220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43DB20-F30C-484A-8234-F1984B521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Firewalls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8F6B55B-4D17-4427-A87D-5E548733E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Attacks make use of a port scanner that scans the IP address for all open ports from 1 – 65535.</a:t>
            </a:r>
          </a:p>
          <a:p>
            <a:r>
              <a:rPr lang="en-GB" dirty="0"/>
              <a:t>Open ports are then probed to see what services the port is used for and check if a connection can be made.</a:t>
            </a:r>
          </a:p>
          <a:p>
            <a:r>
              <a:rPr lang="en-GB" dirty="0"/>
              <a:t>NMAP is a tool that is used to check all open ports on a system.</a:t>
            </a:r>
          </a:p>
          <a:p>
            <a:r>
              <a:rPr lang="en-GB" dirty="0"/>
              <a:t>A firewall restricts access to servers and services on a network by monitoring ports and only allowing authorised users to access these servers or services.</a:t>
            </a:r>
          </a:p>
          <a:p>
            <a:r>
              <a:rPr lang="en-GB" dirty="0"/>
              <a:t>This reduces the surface area of the machine and aids in prevention of an attack.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774761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0E5E5B-E085-40A5-8C39-74F24CC17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IP Filtering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B07DEE-19AC-4151-B416-45496574E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Alongside encrypting the data stream we should also control the machines that access the server through HTTP requests.</a:t>
            </a:r>
          </a:p>
          <a:p>
            <a:r>
              <a:rPr lang="en-GB" dirty="0"/>
              <a:t>Filters allows us to allow and deny access to the server through IP ranges.</a:t>
            </a:r>
          </a:p>
          <a:p>
            <a:r>
              <a:rPr lang="en-GB" dirty="0"/>
              <a:t>This could be to only allow access to the server through a valid DMU IP address.</a:t>
            </a:r>
          </a:p>
          <a:p>
            <a:r>
              <a:rPr lang="en-GB" dirty="0"/>
              <a:t>Access from other addresses would be completed on a case by case basis.</a:t>
            </a:r>
          </a:p>
          <a:p>
            <a:r>
              <a:rPr lang="en-GB" dirty="0"/>
              <a:t>Internet Information Services (IIS) enforces a reverse DNS lookup.</a:t>
            </a:r>
          </a:p>
          <a:p>
            <a:r>
              <a:rPr lang="en-GB" dirty="0"/>
              <a:t>A reverse DNS lookup checks the IP address of the HTTP connection and verifies if it is in fact part of the domain it claims to be in.</a:t>
            </a:r>
            <a:endParaRPr lang="en-US" dirty="0"/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777637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A0FD2B-8968-4811-A6ED-A0F6C628F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Unused Services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E876C4-5086-4313-BC0A-951D88E978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rule here is if you don’t use it, turn it off!</a:t>
            </a:r>
            <a:endParaRPr lang="en-US" dirty="0"/>
          </a:p>
          <a:p>
            <a:r>
              <a:rPr lang="en-GB" dirty="0"/>
              <a:t>The default position with software such as Windows Server is to have pretty much all services unavailable. You turn then on as you need them.</a:t>
            </a:r>
            <a:endParaRPr lang="en-US" dirty="0"/>
          </a:p>
          <a:p>
            <a:r>
              <a:rPr lang="en-GB" dirty="0"/>
              <a:t>In the case of Windows Server 2008 you cannot even browse the internet without being asked security questions.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358235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933D97-7402-4D4D-AE6C-AFB19C21D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Permissions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AACDB2-5228-4C97-9A45-1D0D273AA6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During development, permissions are usually set to maximum so you are not firefighting when developing.</a:t>
            </a:r>
          </a:p>
          <a:p>
            <a:r>
              <a:rPr lang="en-GB" dirty="0"/>
              <a:t>When deployed these permission should be set to minimum to prevent unauthorised access to data that users are not authenticated to view.</a:t>
            </a:r>
          </a:p>
          <a:p>
            <a:r>
              <a:rPr lang="en-GB" dirty="0"/>
              <a:t>In regards to SQL, If the user only needs to view information then only give them permissions to read.</a:t>
            </a:r>
          </a:p>
          <a:p>
            <a:r>
              <a:rPr lang="en-GB" dirty="0"/>
              <a:t>They have no need to Write and Delete.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50074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AABBD6-6E13-491C-99F2-0907649CF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Security Breaches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6422FA-A6D7-4D5A-AEFB-0277C353F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At some point each website will need to manage some form of user input.</a:t>
            </a:r>
          </a:p>
          <a:p>
            <a:pPr lvl="1"/>
            <a:r>
              <a:rPr lang="en-GB" dirty="0"/>
              <a:t>Log In forms.</a:t>
            </a:r>
          </a:p>
          <a:p>
            <a:pPr lvl="1"/>
            <a:r>
              <a:rPr lang="en-GB" dirty="0"/>
              <a:t>Registration.</a:t>
            </a:r>
          </a:p>
          <a:p>
            <a:pPr lvl="1"/>
            <a:r>
              <a:rPr lang="en-GB" dirty="0"/>
              <a:t>Search</a:t>
            </a:r>
          </a:p>
          <a:p>
            <a:r>
              <a:rPr lang="en-GB" dirty="0"/>
              <a:t>This should be fine in perfect world.</a:t>
            </a:r>
          </a:p>
          <a:p>
            <a:r>
              <a:rPr lang="en-GB" dirty="0"/>
              <a:t>However inevitably this attracts the wrong kind of attention.</a:t>
            </a:r>
          </a:p>
          <a:p>
            <a:r>
              <a:rPr lang="en-GB" dirty="0"/>
              <a:t>Why?</a:t>
            </a:r>
          </a:p>
          <a:p>
            <a:pPr lvl="1"/>
            <a:r>
              <a:rPr lang="en-GB" dirty="0"/>
              <a:t>Passwords, Credit Card information.</a:t>
            </a:r>
          </a:p>
        </p:txBody>
      </p:sp>
    </p:spTree>
    <p:extLst>
      <p:ext uri="{BB962C8B-B14F-4D97-AF65-F5344CB8AC3E}">
        <p14:creationId xmlns:p14="http://schemas.microsoft.com/office/powerpoint/2010/main" xmlns="" val="11278353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CBDBEF-433E-4DE4-819F-58B0F5388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Recap…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9363E5D1-46F3-4252-8E52-53DF0B87CFBF}"/>
              </a:ext>
            </a:extLst>
          </p:cNvPr>
          <p:cNvSpPr txBox="1">
            <a:spLocks/>
          </p:cNvSpPr>
          <p:nvPr/>
        </p:nvSpPr>
        <p:spPr>
          <a:xfrm>
            <a:off x="875201" y="1593669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GB" dirty="0"/>
              <a:t>Security Breaches</a:t>
            </a:r>
          </a:p>
          <a:p>
            <a:r>
              <a:rPr lang="en-GB" dirty="0"/>
              <a:t>Security Considerations</a:t>
            </a:r>
          </a:p>
          <a:p>
            <a:r>
              <a:rPr lang="en-GB" dirty="0"/>
              <a:t>Types of Attacks</a:t>
            </a:r>
          </a:p>
          <a:p>
            <a:r>
              <a:rPr lang="en-GB" dirty="0"/>
              <a:t>Social Engineering</a:t>
            </a:r>
          </a:p>
          <a:p>
            <a:r>
              <a:rPr lang="en-GB" dirty="0"/>
              <a:t>Brute Force Attacks</a:t>
            </a:r>
          </a:p>
          <a:p>
            <a:r>
              <a:rPr lang="en-GB" dirty="0"/>
              <a:t>Password Protection</a:t>
            </a:r>
          </a:p>
          <a:p>
            <a:r>
              <a:rPr lang="en-GB" dirty="0"/>
              <a:t>Choosing a strong password</a:t>
            </a:r>
          </a:p>
          <a:p>
            <a:r>
              <a:rPr lang="en-GB" dirty="0"/>
              <a:t>Login Systems</a:t>
            </a:r>
          </a:p>
          <a:p>
            <a:r>
              <a:rPr lang="en-GB" dirty="0"/>
              <a:t>Password storage security</a:t>
            </a:r>
          </a:p>
          <a:p>
            <a:r>
              <a:rPr lang="en-GB" dirty="0"/>
              <a:t>Encryption and Hashing</a:t>
            </a:r>
          </a:p>
          <a:p>
            <a:r>
              <a:rPr lang="en-GB" dirty="0"/>
              <a:t>Firewalls</a:t>
            </a:r>
          </a:p>
          <a:p>
            <a:r>
              <a:rPr lang="en-GB" dirty="0"/>
              <a:t>IP Filtering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68763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0B27E2-1854-4D17-BD9D-55A1E72A2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7EC73643-C28A-4F4E-9648-1873C740418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9211" y="693349"/>
            <a:ext cx="8738521" cy="568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0823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5DA385-013A-40CF-91A4-F29F1D591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Pillars of Security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903811-2329-4A89-AD52-0A6593E5B7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 regards to security there are three pillars of security.</a:t>
            </a:r>
          </a:p>
          <a:p>
            <a:pPr lvl="1"/>
            <a:r>
              <a:rPr lang="en-GB" dirty="0"/>
              <a:t>Confidentiality</a:t>
            </a:r>
          </a:p>
          <a:p>
            <a:pPr lvl="2"/>
            <a:r>
              <a:rPr lang="en-GB" dirty="0"/>
              <a:t>This is the privacy of the data that is being stored on the system. This will include personal details, credit card information</a:t>
            </a:r>
          </a:p>
          <a:p>
            <a:pPr lvl="2"/>
            <a:r>
              <a:rPr lang="en-GB" dirty="0"/>
              <a:t>Preventing someone from reading information that they are not authorised to read.</a:t>
            </a:r>
          </a:p>
          <a:p>
            <a:pPr lvl="1"/>
            <a:r>
              <a:rPr lang="en-GB" dirty="0"/>
              <a:t>Integrity</a:t>
            </a:r>
          </a:p>
          <a:p>
            <a:pPr lvl="2"/>
            <a:r>
              <a:rPr lang="en-GB" dirty="0"/>
              <a:t>Preventing data from being modified without the proper credentials or authorisation.</a:t>
            </a:r>
          </a:p>
          <a:p>
            <a:pPr lvl="2"/>
            <a:r>
              <a:rPr lang="en-GB" dirty="0"/>
              <a:t>Can be compromised through accidental events.</a:t>
            </a:r>
          </a:p>
          <a:p>
            <a:pPr lvl="1"/>
            <a:r>
              <a:rPr lang="en-GB" dirty="0"/>
              <a:t>Availability</a:t>
            </a:r>
          </a:p>
          <a:p>
            <a:pPr lvl="2"/>
            <a:r>
              <a:rPr lang="en-GB" dirty="0"/>
              <a:t>Losing access to data or service e.g. Email, Ecommerce.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267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A341B7-5896-4F37-A031-BE23691A1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Security Considerations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1469C56-E31A-4255-B773-909FCCE4D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There are also three main areas to look ay in regards to security.</a:t>
            </a:r>
          </a:p>
          <a:p>
            <a:pPr lvl="1"/>
            <a:r>
              <a:rPr lang="en-GB" dirty="0"/>
              <a:t>Secure Communication</a:t>
            </a:r>
          </a:p>
          <a:p>
            <a:pPr lvl="2"/>
            <a:r>
              <a:rPr lang="en-GB" dirty="0"/>
              <a:t>Prevents third parties from accessing the data.</a:t>
            </a:r>
          </a:p>
          <a:p>
            <a:pPr lvl="2"/>
            <a:r>
              <a:rPr lang="en-GB" dirty="0"/>
              <a:t>Includes physical security of server and data as well as the communication channel.</a:t>
            </a:r>
          </a:p>
          <a:p>
            <a:pPr lvl="1"/>
            <a:r>
              <a:rPr lang="en-GB" dirty="0"/>
              <a:t>Authentication</a:t>
            </a:r>
          </a:p>
          <a:p>
            <a:pPr lvl="2"/>
            <a:r>
              <a:rPr lang="en-GB" dirty="0"/>
              <a:t>Identifying who is accessing the system.</a:t>
            </a:r>
          </a:p>
          <a:p>
            <a:pPr lvl="2"/>
            <a:r>
              <a:rPr lang="en-GB" dirty="0"/>
              <a:t>They are who they say they are.</a:t>
            </a:r>
          </a:p>
          <a:p>
            <a:pPr lvl="1"/>
            <a:r>
              <a:rPr lang="en-GB" dirty="0"/>
              <a:t>Authorisation</a:t>
            </a:r>
          </a:p>
          <a:p>
            <a:pPr lvl="2"/>
            <a:r>
              <a:rPr lang="en-GB" dirty="0"/>
              <a:t>Only allowed access to certain areas of the web application.</a:t>
            </a:r>
          </a:p>
          <a:p>
            <a:pPr lvl="2"/>
            <a:r>
              <a:rPr lang="en-GB" dirty="0"/>
              <a:t>Permissions after authentication.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91387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E07413-4B9C-49EF-AA8F-2FCE54B67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Types of attacks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153CD1B-43F3-46BA-A295-F81F8EF4D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 will consider some common types of attacks:-</a:t>
            </a:r>
          </a:p>
          <a:p>
            <a:pPr lvl="1"/>
            <a:r>
              <a:rPr lang="en-GB" dirty="0"/>
              <a:t>Injection Attacks</a:t>
            </a:r>
          </a:p>
          <a:p>
            <a:pPr lvl="1"/>
            <a:r>
              <a:rPr lang="en-GB" dirty="0"/>
              <a:t>Social Engineering attacks</a:t>
            </a:r>
          </a:p>
          <a:p>
            <a:pPr lvl="1"/>
            <a:r>
              <a:rPr lang="en-GB" dirty="0"/>
              <a:t>Data interception (e.g. Packet Sniffing)</a:t>
            </a:r>
          </a:p>
          <a:p>
            <a:pPr lvl="1"/>
            <a:r>
              <a:rPr lang="en-GB" dirty="0"/>
              <a:t>Brute Force Attacks</a:t>
            </a:r>
          </a:p>
          <a:p>
            <a:pPr lvl="1"/>
            <a:r>
              <a:rPr lang="en-GB" dirty="0"/>
              <a:t>Dictionary Attacks</a:t>
            </a:r>
          </a:p>
          <a:p>
            <a:pPr lvl="1"/>
            <a:endParaRPr lang="en-GB" dirty="0"/>
          </a:p>
          <a:p>
            <a:r>
              <a:rPr lang="en-GB" dirty="0"/>
              <a:t>We are going to look at some issues to consider when securing the channel, some technical and some that are common sense.</a:t>
            </a:r>
          </a:p>
          <a:p>
            <a:r>
              <a:rPr lang="en-GB" dirty="0"/>
              <a:t>Problem is there is little of it about.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38123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BFD288-491C-435B-9093-9DC74A479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 careful who you talk to?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AC22D0-719C-4E9F-A9EB-9FBB33D6CE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Just by a general conversation what can you learn about a person?</a:t>
            </a:r>
          </a:p>
          <a:p>
            <a:pPr lvl="1"/>
            <a:r>
              <a:rPr lang="en-GB" dirty="0"/>
              <a:t>Pet names?</a:t>
            </a:r>
          </a:p>
          <a:p>
            <a:pPr lvl="1"/>
            <a:r>
              <a:rPr lang="en-GB" dirty="0"/>
              <a:t>Mothers maiden name</a:t>
            </a:r>
          </a:p>
          <a:p>
            <a:pPr lvl="1"/>
            <a:r>
              <a:rPr lang="en-GB" dirty="0"/>
              <a:t>Place of birth</a:t>
            </a:r>
          </a:p>
          <a:p>
            <a:pPr lvl="1"/>
            <a:r>
              <a:rPr lang="en-GB" dirty="0"/>
              <a:t>First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233130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284</TotalTime>
  <Words>2264</Words>
  <Application>Microsoft Office PowerPoint</Application>
  <PresentationFormat>Custom</PresentationFormat>
  <Paragraphs>297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Ion</vt:lpstr>
      <vt:lpstr>Securing the Channel</vt:lpstr>
      <vt:lpstr>Overview…</vt:lpstr>
      <vt:lpstr>Introduction</vt:lpstr>
      <vt:lpstr>Security Breaches</vt:lpstr>
      <vt:lpstr>Slide 5</vt:lpstr>
      <vt:lpstr>Pillars of Security</vt:lpstr>
      <vt:lpstr>Security Considerations</vt:lpstr>
      <vt:lpstr>Types of attacks</vt:lpstr>
      <vt:lpstr>Be careful who you talk to?</vt:lpstr>
      <vt:lpstr>Selecting Passwords</vt:lpstr>
      <vt:lpstr>Login</vt:lpstr>
      <vt:lpstr>Dictionary Attacks</vt:lpstr>
      <vt:lpstr>Brute force attack</vt:lpstr>
      <vt:lpstr>Password Protection</vt:lpstr>
      <vt:lpstr>Password Prefix</vt:lpstr>
      <vt:lpstr>Choosing a strong password</vt:lpstr>
      <vt:lpstr>Choosing a strong password</vt:lpstr>
      <vt:lpstr>Choosing a strong password</vt:lpstr>
      <vt:lpstr>Choosing a strong password</vt:lpstr>
      <vt:lpstr>Writing login systems</vt:lpstr>
      <vt:lpstr>Windows Authentication</vt:lpstr>
      <vt:lpstr>Sign up form</vt:lpstr>
      <vt:lpstr>Forms Authentication</vt:lpstr>
      <vt:lpstr>Securing Stored Passwords</vt:lpstr>
      <vt:lpstr>App_Data Folder</vt:lpstr>
      <vt:lpstr>Encryption vs Hashing</vt:lpstr>
      <vt:lpstr>.NET Cryptography</vt:lpstr>
      <vt:lpstr>Salt</vt:lpstr>
      <vt:lpstr>Salt</vt:lpstr>
      <vt:lpstr>Securing the Communication Channel</vt:lpstr>
      <vt:lpstr>Encrypting Data</vt:lpstr>
      <vt:lpstr>Public and Private Keys</vt:lpstr>
      <vt:lpstr>Secure Socket Layer (SSL)</vt:lpstr>
      <vt:lpstr>Slide 34</vt:lpstr>
      <vt:lpstr>Validation – All input is Evil</vt:lpstr>
      <vt:lpstr>Firewalls</vt:lpstr>
      <vt:lpstr>IP Filtering</vt:lpstr>
      <vt:lpstr>Unused Services</vt:lpstr>
      <vt:lpstr>Permissions</vt:lpstr>
      <vt:lpstr>Recap…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Securing the Channel</dc:title>
  <dc:creator>Luke Johnson</dc:creator>
  <cp:lastModifiedBy>Matthew Dean</cp:lastModifiedBy>
  <cp:revision>29</cp:revision>
  <dcterms:created xsi:type="dcterms:W3CDTF">2018-01-29T16:52:18Z</dcterms:created>
  <dcterms:modified xsi:type="dcterms:W3CDTF">2018-01-30T10:30:08Z</dcterms:modified>
</cp:coreProperties>
</file>